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8"/>
  </p:notes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76" r:id="rId9"/>
    <p:sldId id="262" r:id="rId10"/>
    <p:sldId id="263" r:id="rId11"/>
    <p:sldId id="277" r:id="rId12"/>
    <p:sldId id="264" r:id="rId13"/>
    <p:sldId id="265" r:id="rId14"/>
    <p:sldId id="266" r:id="rId15"/>
    <p:sldId id="278" r:id="rId16"/>
    <p:sldId id="267" r:id="rId17"/>
    <p:sldId id="268" r:id="rId18"/>
    <p:sldId id="279" r:id="rId19"/>
    <p:sldId id="269" r:id="rId20"/>
    <p:sldId id="280" r:id="rId21"/>
    <p:sldId id="270" r:id="rId22"/>
    <p:sldId id="271" r:id="rId23"/>
    <p:sldId id="272" r:id="rId24"/>
    <p:sldId id="281" r:id="rId25"/>
    <p:sldId id="273" r:id="rId26"/>
    <p:sldId id="27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F2E5D-C754-4B2E-840B-555A15EAB95D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DA633-089E-449B-B426-C1181EC54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93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AF7EE50-6399-4E92-95BD-B554B69DFF85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112CE71-9859-4277-B49A-36B434DED32F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FF142DB-96B2-488A-8F8E-603D84C2D2E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4654D52-6F3D-4A13-A93E-6230BB4EEAD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245569D-B1C4-4EA5-8C67-5C7FE9470576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245569D-B1C4-4EA5-8C67-5C7FE9470576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245569D-B1C4-4EA5-8C67-5C7FE9470576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245569D-B1C4-4EA5-8C67-5C7FE9470576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B65B514-0C27-45A0-A5C6-6840B4AD17AF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940C139-FDF9-452B-A872-FC5E7AA3D69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A7D7A-71A9-4B6E-86D0-756B63B70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7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D6A83-A2B4-4FDD-8394-6C81D279C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66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940C139-FDF9-452B-A872-FC5E7AA3D69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40C139-FDF9-452B-A872-FC5E7AA3D69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7.xml"/><Relationship Id="rId7" Type="http://schemas.openxmlformats.org/officeDocument/2006/relationships/hyperlink" Target="http://www.google.com/url?sa=i&amp;rct=j&amp;q=stoichiometry+mole+map&amp;source=images&amp;cd=&amp;cad=rja&amp;docid=2XsqxpwvxNCqQM&amp;tbnid=hAJdv9S5r4CjhM:&amp;ved=0CAUQjRw&amp;url=http%3A%2F%2Fmoodleshare.org%2Fmod%2Fpage%2Fview.php%3Fid%3D8673&amp;ei=i_iGUYDmDJPH0AGhvYGoBQ&amp;bvm=bv.45960087,d.dmQ&amp;psig=AFQjCNHrP92TGsfdtBNzHo7hFqmIODpCyQ&amp;ust=136788630018471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png"/><Relationship Id="rId5" Type="http://schemas.openxmlformats.org/officeDocument/2006/relationships/image" Target="../media/image16.wmf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google.com/url?sa=i&amp;rct=j&amp;q=balloons&amp;source=images&amp;cd=&amp;cad=rja&amp;docid=oNabxIn5zWp-gM&amp;tbnid=uEETJMBIa1cBeM:&amp;ved=0CAUQjRw&amp;url=http%3A%2F%2Fwww.goaquaadventure.com%2Fbirthdays.php&amp;ei=lBGHUfqDGKnm0QHPyIHQBQ&amp;bvm=bv.45960087,d.dmQ&amp;psig=AFQjCNFvM05uRm-HkgJAbaJyVgyeLOCK1w&amp;ust=1367892749941872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com/url?sa=i&amp;rct=j&amp;q=stoichiometry+mole+map&amp;source=images&amp;cd=&amp;cad=rja&amp;docid=2XsqxpwvxNCqQM&amp;tbnid=hAJdv9S5r4CjhM:&amp;ved=0CAUQjRw&amp;url=http%3A%2F%2Fmoodleshare.org%2Fmod%2Fpage%2Fview.php%3Fid%3D8673&amp;ei=i_iGUYDmDJPH0AGhvYGoBQ&amp;bvm=bv.45960087,d.dmQ&amp;psig=AFQjCNHrP92TGsfdtBNzHo7hFqmIODpCyQ&amp;ust=1367886300184711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com/url?sa=i&amp;rct=j&amp;q=chocolate+chip+cookies&amp;source=images&amp;cd=&amp;cad=rja&amp;docid=Fb37fBmUGxztSM&amp;tbnid=lo7jwY46iLVywM:&amp;ved=0CAUQjRw&amp;url=http%3A%2F%2Fwww.girlsonfood.net%2F2012%2F11%2Fwhats-better-than-chocolate-chip-cookies.html&amp;ei=AxOHUfWHHeby0wG-pYGADw&amp;bvm=bv.45960087,d.dmQ&amp;psig=AFQjCNGX1IcIjSpA1sJO_7Sjv79bB-uBog&amp;ust=1367893087785747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0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google.com/url?sa=i&amp;rct=j&amp;q=students+in+a+classroom&amp;source=images&amp;cd=&amp;cad=rja&amp;docid=q_AwgqHKP18E5M&amp;tbnid=yk-rvv1NseYsWM:&amp;ved=0CAUQjRw&amp;url=http%3A%2F%2Fwww.csulb.edu%2Fdivisions%2Fstudents2%2Fintouch%2Farchives%2F2007-08%2Fvol16_no1%2F10.htm&amp;ei=rhOHUY_uOKbn0QH9i4CgCg&amp;bvm=bv.45960087,d.dmQ&amp;psig=AFQjCNHEQLuH7DC7iR7tU_AHHfxkUX5Mbw&amp;ust=1367893259193895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math&amp;source=images&amp;cd=&amp;cad=rja&amp;docid=Qt7xt7M1uhi7RM&amp;tbnid=tEStWu8X3wYoDM:&amp;ved=0CAUQjRw&amp;url=http%3A%2F%2Fwww.fsusd.org%2Fdomain%2F743&amp;ei=-xSHUeTqC7Th0wHrlYBg&amp;bvm=bv.45960087,d.dmQ&amp;psig=AFQjCNGRQq00UVKlxjTAA-zp7EC3CGsLxg&amp;ust=1367893591374155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1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5.png"/><Relationship Id="rId7" Type="http://schemas.openxmlformats.org/officeDocument/2006/relationships/image" Target="../media/image37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m/url?sa=i&amp;rct=j&amp;q=vinegar&amp;source=images&amp;cd=&amp;cad=rja&amp;docid=J_9YhJBpp_dJ5M&amp;tbnid=THp_7S6gWW9FWM:&amp;ved=0CAUQjRw&amp;url=http%3A%2F%2Ftechnorati.com%2Fbusiness%2Ffinance%2Farticle%2Fvinegar-putting-basics-to-use-in%2F&amp;ei=8xeHUe2VG8qR0QGdkYBg&amp;bvm=bv.45960087,d.dmQ&amp;psig=AFQjCNFkEX9sSZPnkvhhAg2TMKc64dEx_Q&amp;ust=1367894354341535" TargetMode="External"/><Relationship Id="rId5" Type="http://schemas.openxmlformats.org/officeDocument/2006/relationships/image" Target="../media/image36.jpeg"/><Relationship Id="rId4" Type="http://schemas.openxmlformats.org/officeDocument/2006/relationships/hyperlink" Target="http://www.google.com/url?sa=i&amp;rct=j&amp;q=sugar&amp;source=images&amp;cd=&amp;cad=rja&amp;docid=HD-C2xlPi-YNTM&amp;tbnid=CrfVpm_ElkAnlM:&amp;ved=0CAUQjRw&amp;url=http%3A%2F%2Fwww.deliciousasitlooks.com%2F2011%2F06%2Fconfession-ive-given-up-sugar.html&amp;ei=oxeHUeieLoiW0QHyooCoCA&amp;bvm=bv.45960087,d.dmQ&amp;psig=AFQjCNEWhD-tSHGhQ045fkPNHHGIV4RYdQ&amp;ust=1367894291058069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7.wmf"/><Relationship Id="rId4" Type="http://schemas.openxmlformats.org/officeDocument/2006/relationships/image" Target="../media/image10.jpe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stoichiometry+mole+map&amp;source=images&amp;cd=&amp;cad=rja&amp;docid=2XsqxpwvxNCqQM&amp;tbnid=hAJdv9S5r4CjhM:&amp;ved=0CAUQjRw&amp;url=http%3A%2F%2Fmoodleshare.org%2Fmod%2Fpage%2Fview.php%3Fid%3D8673&amp;ei=i_iGUYDmDJPH0AGhvYGoBQ&amp;bvm=bv.45960087,d.dmQ&amp;psig=AFQjCNHrP92TGsfdtBNzHo7hFqmIODpCyQ&amp;ust=136788630018471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5.xml"/><Relationship Id="rId7" Type="http://schemas.openxmlformats.org/officeDocument/2006/relationships/hyperlink" Target="http://www.google.com/url?sa=i&amp;rct=j&amp;q=stoichiometry+mole+map&amp;source=images&amp;cd=&amp;cad=rja&amp;docid=2XsqxpwvxNCqQM&amp;tbnid=hAJdv9S5r4CjhM:&amp;ved=0CAUQjRw&amp;url=http%3A%2F%2Fmoodleshare.org%2Fmod%2Fpage%2Fview.php%3Fid%3D8673&amp;ei=i_iGUYDmDJPH0AGhvYGoBQ&amp;bvm=bv.45960087,d.dmQ&amp;psig=AFQjCNHrP92TGsfdtBNzHo7hFqmIODpCyQ&amp;ust=136788630018471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image" Target="../media/image12.wmf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url?sa=i&amp;rct=j&amp;q=pokemon+cards&amp;source=images&amp;cd=&amp;cad=rja&amp;docid=da3507RG8MXJ_M&amp;tbnid=RSIRm9WTz0BPaM:&amp;ved=0CAUQjRw&amp;url=http%3A%2F%2Fdeckboxdude.blogspot.com%2F2011%2F02%2Fpokemon-cards.html&amp;ei=fQ-HUYCqCfD_4APmm4CYBw&amp;bvm=bv.45960087,d.dmg&amp;psig=AFQjCNFJhsYHdtW2HzdtP7dVP9lALcN18w&amp;ust=136789221729826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www.google.com/url?sa=i&amp;rct=j&amp;q=pokemon+cards&amp;source=images&amp;cd=&amp;cad=rja&amp;docid=ucU_GhIfq8w-DM&amp;tbnid=rmVpPi2IC0ngmM:&amp;ved=0CAUQjRw&amp;url=http%3A%2F%2Fwww.wallpaperbeautiful.com%2FKnowledge%2FCard%2Fpokemon_arcanine_pokemon_cards_1466x2103_wallpaper_22195&amp;ei=FxCHUcv-FILA4APSu4CwDQ&amp;bvm=bv.45960087,d.dmg&amp;psig=AFQjCNFk82VKHS7YDOuQfNnSZQxFOrNWRQ&amp;ust=1367892369249796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6.xml"/><Relationship Id="rId7" Type="http://schemas.openxmlformats.org/officeDocument/2006/relationships/hyperlink" Target="http://www.google.com/url?sa=i&amp;rct=j&amp;q=stoichiometry+mole+map&amp;source=images&amp;cd=&amp;cad=rja&amp;docid=2XsqxpwvxNCqQM&amp;tbnid=hAJdv9S5r4CjhM:&amp;ved=0CAUQjRw&amp;url=http%3A%2F%2Fmoodleshare.org%2Fmod%2Fpage%2Fview.php%3Fid%3D8673&amp;ei=i_iGUYDmDJPH0AGhvYGoBQ&amp;bvm=bv.45960087,d.dmQ&amp;psig=AFQjCNHrP92TGsfdtBNzHo7hFqmIODpCyQ&amp;ust=136788630018471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png"/><Relationship Id="rId5" Type="http://schemas.openxmlformats.org/officeDocument/2006/relationships/image" Target="../media/image16.wmf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12 Chemical Quantities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12.2 Using Moles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1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284" y="4572000"/>
            <a:ext cx="8940716" cy="533400"/>
          </a:xfrm>
        </p:spPr>
        <p:txBody>
          <a:bodyPr>
            <a:normAutofit/>
          </a:bodyPr>
          <a:lstStyle/>
          <a:p>
            <a:pPr marL="61913" indent="-381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How many grams of ethane are needed to produce 23.4g of water?</a:t>
            </a:r>
            <a:endParaRPr lang="en-US" sz="2000" dirty="0" smtClean="0"/>
          </a:p>
        </p:txBody>
      </p:sp>
      <p:graphicFrame>
        <p:nvGraphicFramePr>
          <p:cNvPr id="92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5466425"/>
              </p:ext>
            </p:extLst>
          </p:nvPr>
        </p:nvGraphicFramePr>
        <p:xfrm>
          <a:off x="2286000" y="4953000"/>
          <a:ext cx="425823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Equation" r:id="rId4" imgW="1358640" imgH="177480" progId="Equation.3">
                  <p:embed/>
                </p:oleObj>
              </mc:Choice>
              <mc:Fallback>
                <p:oleObj name="Equation" r:id="rId4" imgW="13586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953000"/>
                        <a:ext cx="4258235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itle 1"/>
          <p:cNvSpPr>
            <a:spLocks noGrp="1"/>
          </p:cNvSpPr>
          <p:nvPr>
            <p:ph type="title"/>
          </p:nvPr>
        </p:nvSpPr>
        <p:spPr>
          <a:xfrm>
            <a:off x="419100" y="19050"/>
            <a:ext cx="82296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Practice </a:t>
            </a:r>
            <a:r>
              <a:rPr lang="en-US" dirty="0" smtClean="0"/>
              <a:t>Problems – Mass to Mass</a:t>
            </a:r>
            <a:endParaRPr lang="en-US" dirty="0" smtClean="0"/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228600" y="2649316"/>
            <a:ext cx="87630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How many </a:t>
            </a:r>
            <a:r>
              <a:rPr lang="en-US" sz="2000" dirty="0" smtClean="0"/>
              <a:t>grams </a:t>
            </a:r>
            <a:r>
              <a:rPr lang="en-US" sz="2000" dirty="0"/>
              <a:t>of water are formed when </a:t>
            </a:r>
            <a:r>
              <a:rPr lang="en-US" sz="2000" dirty="0" smtClean="0"/>
              <a:t>18.6 grams </a:t>
            </a:r>
            <a:r>
              <a:rPr lang="en-US" sz="2000" dirty="0"/>
              <a:t>of </a:t>
            </a:r>
            <a:r>
              <a:rPr lang="en-US" sz="2000" dirty="0" smtClean="0"/>
              <a:t>oxygen </a:t>
            </a:r>
            <a:r>
              <a:rPr lang="en-US" sz="2000" dirty="0"/>
              <a:t>react with an excess of </a:t>
            </a:r>
            <a:r>
              <a:rPr lang="en-US" sz="2000" dirty="0" smtClean="0"/>
              <a:t>hydrogen?</a:t>
            </a:r>
            <a:r>
              <a:rPr lang="en-US" sz="2000" b="0" dirty="0" smtClean="0">
                <a:solidFill>
                  <a:srgbClr val="FF0000"/>
                </a:solidFill>
              </a:rPr>
              <a:t> </a:t>
            </a: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3229985" y="3124200"/>
                <a:ext cx="2607830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</a:pP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→2</m:t>
                    </m:r>
                    <m:sSub>
                      <m:sSubPr>
                        <m:ctrlP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O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985" y="3124200"/>
                <a:ext cx="2607830" cy="387798"/>
              </a:xfrm>
              <a:prstGeom prst="rect">
                <a:avLst/>
              </a:prstGeom>
              <a:blipFill rotWithShape="1">
                <a:blip r:embed="rId6"/>
                <a:stretch>
                  <a:fillRect l="-701" t="-31746" r="-2570" b="-34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469367" y="1189450"/>
            <a:ext cx="6090966" cy="1524000"/>
            <a:chOff x="1488417" y="1143000"/>
            <a:chExt cx="6090966" cy="1524000"/>
          </a:xfrm>
        </p:grpSpPr>
        <p:pic>
          <p:nvPicPr>
            <p:cNvPr id="7" name="Picture 4" descr="http://moodleshare.org/pluginfile.php/8845/mod_page/content/1/Stoichiometry/Images/Topic_5/Full_Road_Map.jpg">
              <a:hlinkClick r:id="rId7"/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763" b="38968"/>
            <a:stretch/>
          </p:blipFill>
          <p:spPr bwMode="auto">
            <a:xfrm>
              <a:off x="1488417" y="1295400"/>
              <a:ext cx="6090966" cy="1213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3203315" y="1230630"/>
              <a:ext cx="762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971800" y="2057400"/>
              <a:ext cx="84403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075815" y="1143000"/>
              <a:ext cx="762000" cy="6210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456815" y="2057400"/>
              <a:ext cx="762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8716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838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At STP, which of the following would have the greatest volume?</a:t>
            </a:r>
            <a:endParaRPr lang="en-US" dirty="0"/>
          </a:p>
        </p:txBody>
      </p:sp>
      <p:pic>
        <p:nvPicPr>
          <p:cNvPr id="30722" name="Picture 2" descr="http://www.goaquaadventure.com/images/balloons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712" y="1752600"/>
            <a:ext cx="4384738" cy="455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33600" y="2623066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1mole = He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28237" y="2362200"/>
            <a:ext cx="15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1mole = NO</a:t>
            </a:r>
            <a:endParaRPr lang="en-US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4838762" y="2623066"/>
            <a:ext cx="15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1mole = CH</a:t>
            </a:r>
            <a:r>
              <a:rPr lang="en-US" baseline="-25000" dirty="0" smtClean="0"/>
              <a:t>4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57425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itle 1"/>
          <p:cNvSpPr>
            <a:spLocks noGrp="1"/>
          </p:cNvSpPr>
          <p:nvPr>
            <p:ph type="title"/>
          </p:nvPr>
        </p:nvSpPr>
        <p:spPr>
          <a:xfrm>
            <a:off x="419100" y="19050"/>
            <a:ext cx="82296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Practice </a:t>
            </a:r>
            <a:r>
              <a:rPr lang="en-US" dirty="0" smtClean="0"/>
              <a:t>Problems – Volume at STP</a:t>
            </a:r>
            <a:endParaRPr lang="en-US" dirty="0" smtClean="0"/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266700" y="4495800"/>
            <a:ext cx="87630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How many </a:t>
            </a:r>
            <a:r>
              <a:rPr lang="en-US" sz="2000" dirty="0" smtClean="0"/>
              <a:t>liters </a:t>
            </a:r>
            <a:r>
              <a:rPr lang="en-US" sz="2000" dirty="0"/>
              <a:t>of </a:t>
            </a:r>
            <a:r>
              <a:rPr lang="en-US" sz="2000" dirty="0" smtClean="0"/>
              <a:t>oxygen </a:t>
            </a:r>
            <a:r>
              <a:rPr lang="en-US" sz="2000" dirty="0"/>
              <a:t>are </a:t>
            </a:r>
            <a:r>
              <a:rPr lang="en-US" sz="2000" dirty="0" smtClean="0"/>
              <a:t>required to react with 5.6 liters of hydrogen to produce water at STP?</a:t>
            </a: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3223260" y="4872579"/>
                <a:ext cx="2607830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</a:pP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→2</m:t>
                    </m:r>
                    <m:sSub>
                      <m:sSubPr>
                        <m:ctrlP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O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260" y="4872579"/>
                <a:ext cx="2607830" cy="387798"/>
              </a:xfrm>
              <a:prstGeom prst="rect">
                <a:avLst/>
              </a:prstGeom>
              <a:blipFill rotWithShape="1">
                <a:blip r:embed="rId3"/>
                <a:stretch>
                  <a:fillRect l="-701" t="-31250" r="-257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1219200" y="1222110"/>
            <a:ext cx="6090966" cy="3138470"/>
            <a:chOff x="1219200" y="1222110"/>
            <a:chExt cx="6090966" cy="3138470"/>
          </a:xfrm>
        </p:grpSpPr>
        <p:pic>
          <p:nvPicPr>
            <p:cNvPr id="13" name="Picture 4" descr="http://moodleshare.org/pluginfile.php/8845/mod_page/content/1/Stoichiometry/Images/Topic_5/Full_Road_Map.jpg">
              <a:hlinkClick r:id="rId4"/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38"/>
            <a:stretch/>
          </p:blipFill>
          <p:spPr bwMode="auto">
            <a:xfrm>
              <a:off x="1219200" y="1251620"/>
              <a:ext cx="6090966" cy="3108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2895600" y="1222110"/>
              <a:ext cx="685800" cy="5009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953000" y="1222110"/>
              <a:ext cx="685800" cy="5009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363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Solving for</a:t>
            </a:r>
            <a:r>
              <a:rPr lang="en-US" i="1" dirty="0" smtClean="0"/>
              <a:t> </a:t>
            </a:r>
            <a:r>
              <a:rPr lang="en-US" dirty="0" smtClean="0"/>
              <a:t>Volume without STP Conditions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When a chemical reaction is carried out under conditions other than STP, the ideal gas law equation must be used.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	PV=</a:t>
                </a:r>
                <a:r>
                  <a:rPr lang="en-US" dirty="0" err="1" smtClean="0"/>
                  <a:t>nRT</a:t>
                </a:r>
                <a:r>
                  <a:rPr lang="en-US" dirty="0" smtClean="0"/>
                  <a:t> is the Ideal Gas Law Equation  where….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P = pressure</a:t>
                </a:r>
              </a:p>
              <a:p>
                <a:r>
                  <a:rPr lang="en-US" dirty="0" smtClean="0"/>
                  <a:t>V = volume</a:t>
                </a:r>
              </a:p>
              <a:p>
                <a:r>
                  <a:rPr lang="en-US" dirty="0" smtClean="0"/>
                  <a:t>n = moles</a:t>
                </a:r>
              </a:p>
              <a:p>
                <a:r>
                  <a:rPr lang="en-US" dirty="0" smtClean="0"/>
                  <a:t>R = gas constant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8.31 </m:t>
                        </m:r>
                        <m:r>
                          <a:rPr lang="en-US" b="0" i="1" smtClean="0">
                            <a:latin typeface="Cambria Math"/>
                          </a:rPr>
                          <m:t>𝐿</m:t>
                        </m:r>
                        <m:r>
                          <a:rPr lang="en-US" b="0" i="1" smtClean="0"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</a:rPr>
                          <m:t>𝑘𝑃𝑎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  <m:r>
                          <a:rPr lang="en-US" b="0" i="1" smtClean="0"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</a:rPr>
                          <m:t>𝑚𝑜𝑙</m:t>
                        </m:r>
                      </m:den>
                    </m:f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0.082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𝐿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</a:rPr>
                          <m:t>𝑎𝑡𝑚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𝐾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𝑚𝑜𝑙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	</a:t>
                </a:r>
              </a:p>
              <a:p>
                <a:r>
                  <a:rPr lang="en-US" dirty="0" smtClean="0"/>
                  <a:t>T = temperature in Kelvin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93" t="-1111" r="-2074" b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536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Problems – Ideal Gas Law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PV=</a:t>
                </a:r>
                <a:r>
                  <a:rPr lang="en-US" dirty="0" err="1" smtClean="0"/>
                  <a:t>nRT</a:t>
                </a:r>
                <a:r>
                  <a:rPr lang="en-US" dirty="0" smtClean="0"/>
                  <a:t>	</a:t>
                </a:r>
                <a:r>
                  <a:rPr lang="en-US" dirty="0"/>
                  <a:t> R = gas constant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8.31 </m:t>
                        </m:r>
                        <m:r>
                          <a:rPr lang="en-US" i="1">
                            <a:latin typeface="Cambria Math"/>
                          </a:rPr>
                          <m:t>𝐿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𝑘𝑃𝑎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𝐾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𝑚𝑜𝑙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0.082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𝐿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𝑎𝑡𝑚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𝐾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𝑚𝑜𝑙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    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897109"/>
              </p:ext>
            </p:extLst>
          </p:nvPr>
        </p:nvGraphicFramePr>
        <p:xfrm>
          <a:off x="2057400" y="2286000"/>
          <a:ext cx="425767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Equation" r:id="rId4" imgW="1358640" imgH="177480" progId="Equation.3">
                  <p:embed/>
                </p:oleObj>
              </mc:Choice>
              <mc:Fallback>
                <p:oleObj name="Equation" r:id="rId4" imgW="135864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286000"/>
                        <a:ext cx="4257675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3200400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volume of carbon dioxide can be produced from 1.2 moles of ethane gas at 200K and 0.65 </a:t>
            </a:r>
            <a:r>
              <a:rPr lang="en-US" sz="2400" dirty="0" err="1" smtClean="0"/>
              <a:t>atm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54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057400"/>
          </a:xfrm>
        </p:spPr>
        <p:txBody>
          <a:bodyPr/>
          <a:lstStyle/>
          <a:p>
            <a:r>
              <a:rPr lang="en-US" dirty="0" smtClean="0"/>
              <a:t>You mix together the ingredients to make a batch of chocolate chip cookies.  The recipe says that the yield should be 3 dozen cookies.  You only get 30 cookies.  What percentage of the expected yield did you get?</a:t>
            </a:r>
            <a:endParaRPr lang="en-US" dirty="0"/>
          </a:p>
        </p:txBody>
      </p:sp>
      <p:pic>
        <p:nvPicPr>
          <p:cNvPr id="31746" name="Picture 2" descr="http://1.bp.blogspot.com/-LXmlcvfEtj4/UKmUg_Z9zII/AAAAAAAAAXA/6OAOohVlsZA/s1600/Cookie+Plate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124200"/>
            <a:ext cx="3810000" cy="322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25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Percent Yield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382000" cy="4530725"/>
          </a:xfrm>
        </p:spPr>
        <p:txBody>
          <a:bodyPr/>
          <a:lstStyle/>
          <a:p>
            <a:pPr marL="55563" indent="-3175" eaLnBrk="1" hangingPunct="1">
              <a:buFont typeface="Wingdings" pitchFamily="2" charset="2"/>
              <a:buNone/>
            </a:pPr>
            <a:r>
              <a:rPr lang="en-US" sz="2800" dirty="0" smtClean="0"/>
              <a:t>Stoichiometric calculations provide a </a:t>
            </a:r>
            <a:r>
              <a:rPr lang="en-US" sz="2800" dirty="0" smtClean="0">
                <a:solidFill>
                  <a:srgbClr val="FF0000"/>
                </a:solidFill>
              </a:rPr>
              <a:t>theoretical yield</a:t>
            </a:r>
            <a:r>
              <a:rPr lang="en-US" sz="2800" dirty="0" smtClean="0"/>
              <a:t> or maximum amount of product that can be produced from a given amount of reactants.  </a:t>
            </a:r>
          </a:p>
          <a:p>
            <a:pPr marL="55563" indent="-3175" eaLnBrk="1" hangingPunct="1">
              <a:buFont typeface="Wingdings" pitchFamily="2" charset="2"/>
              <a:buNone/>
            </a:pPr>
            <a:endParaRPr lang="en-US" sz="2800" dirty="0" smtClean="0"/>
          </a:p>
          <a:p>
            <a:pPr marL="55563" indent="-3175" eaLnBrk="1" hangingPunct="1">
              <a:buFont typeface="Wingdings" pitchFamily="2" charset="2"/>
              <a:buNone/>
            </a:pPr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actual yield</a:t>
            </a:r>
            <a:r>
              <a:rPr lang="en-US" sz="2800" dirty="0" smtClean="0"/>
              <a:t> is the amount that is actually produced when a reaction is carried out.</a:t>
            </a:r>
          </a:p>
          <a:p>
            <a:pPr marL="55563" indent="-3175" eaLnBrk="1" hangingPunct="1">
              <a:buFont typeface="Wingdings" pitchFamily="2" charset="2"/>
              <a:buNone/>
            </a:pPr>
            <a:r>
              <a:rPr lang="en-US" sz="2800" dirty="0" smtClean="0"/>
              <a:t>  </a:t>
            </a:r>
          </a:p>
          <a:p>
            <a:pPr marL="55563" indent="-3175" eaLnBrk="1" hangingPunct="1">
              <a:buFont typeface="Wingdings" pitchFamily="2" charset="2"/>
              <a:buNone/>
            </a:pPr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percent yield</a:t>
            </a:r>
            <a:r>
              <a:rPr lang="en-US" sz="2800" dirty="0" smtClean="0"/>
              <a:t> reflects the ratio of the theoretical and actual yields</a:t>
            </a: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838200" y="5715000"/>
          <a:ext cx="7467600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Equation" r:id="rId4" imgW="3314700" imgH="419100" progId="Equation.3">
                  <p:embed/>
                </p:oleObj>
              </mc:Choice>
              <mc:Fallback>
                <p:oleObj name="Equation" r:id="rId4" imgW="33147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715000"/>
                        <a:ext cx="7467600" cy="944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213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 - Percent Yield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44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When 4.3 grams of sodium are combined with aluminum nitrate in the following equation, 1.52g of aluminum are produced.  What is the percent yield of aluminum?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219200" y="2837586"/>
                <a:ext cx="5410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3</m:t>
                      </m:r>
                      <m:r>
                        <a:rPr lang="en-US" sz="2400" b="0" i="1" smtClean="0">
                          <a:latin typeface="Cambria Math"/>
                        </a:rPr>
                        <m:t>𝑁𝑎</m:t>
                      </m:r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</a:rPr>
                        <m:t>𝐴𝑙</m:t>
                      </m:r>
                      <m:r>
                        <a:rPr lang="en-US" sz="2400" b="0" i="1" smtClean="0">
                          <a:latin typeface="Cambria Math"/>
                        </a:rPr>
                        <m:t>(</m:t>
                      </m:r>
                      <m:r>
                        <a:rPr lang="en-US" sz="2400" b="0" i="1" smtClean="0">
                          <a:latin typeface="Cambria Math"/>
                        </a:rPr>
                        <m:t>𝑁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)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𝐴𝑙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+3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𝑁𝑎𝑁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2837586"/>
                <a:ext cx="5410200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629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9464" y="1371600"/>
            <a:ext cx="8534400" cy="990600"/>
          </a:xfrm>
        </p:spPr>
        <p:txBody>
          <a:bodyPr/>
          <a:lstStyle/>
          <a:p>
            <a:r>
              <a:rPr lang="en-US" dirty="0" smtClean="0"/>
              <a:t>What percentage of the students in this classroom are girls?</a:t>
            </a:r>
            <a:endParaRPr lang="en-US" dirty="0"/>
          </a:p>
        </p:txBody>
      </p:sp>
      <p:pic>
        <p:nvPicPr>
          <p:cNvPr id="32770" name="Picture 2" descr="http://www.csulb.edu/divisions/students2/intouch/archives/2007-08/vol16_no1/assets/classroom_students0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2209800"/>
            <a:ext cx="740932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09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953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Percent Composition by Mass</a:t>
            </a:r>
          </a:p>
        </p:txBody>
      </p:sp>
      <p:sp>
        <p:nvSpPr>
          <p:cNvPr id="10243" name="Content Placeholder 4"/>
          <p:cNvSpPr>
            <a:spLocks noGrp="1"/>
          </p:cNvSpPr>
          <p:nvPr>
            <p:ph sz="quarter" idx="3"/>
          </p:nvPr>
        </p:nvSpPr>
        <p:spPr>
          <a:xfrm>
            <a:off x="4572000" y="1447800"/>
            <a:ext cx="3962400" cy="1905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en-US" sz="2400" dirty="0" smtClean="0"/>
              <a:t>The total mass of each individual element in a compound divided </a:t>
            </a:r>
            <a:r>
              <a:rPr lang="en-US" sz="2400" dirty="0" smtClean="0"/>
              <a:t>by the total mass of the compound</a:t>
            </a:r>
          </a:p>
        </p:txBody>
      </p:sp>
      <p:pic>
        <p:nvPicPr>
          <p:cNvPr id="10244" name="Picture 2" descr="http://www.insanecats.com/images/google_ball_pi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3843338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838200" y="3581400"/>
            <a:ext cx="800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 dirty="0"/>
              <a:t>What is the percent composition of Mg(BrO</a:t>
            </a:r>
            <a:r>
              <a:rPr lang="en-US" sz="2400" baseline="-25000" dirty="0"/>
              <a:t>4</a:t>
            </a:r>
            <a:r>
              <a:rPr lang="en-US" sz="2400" dirty="0"/>
              <a:t>)</a:t>
            </a:r>
            <a:r>
              <a:rPr lang="en-US" sz="2400" baseline="-25000" dirty="0"/>
              <a:t>2</a:t>
            </a:r>
            <a:r>
              <a:rPr lang="en-US" sz="2400" dirty="0"/>
              <a:t>?</a:t>
            </a:r>
            <a:endParaRPr lang="en-US" sz="2400" baseline="-25000" dirty="0"/>
          </a:p>
        </p:txBody>
      </p:sp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381000" y="4267200"/>
            <a:ext cx="845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000" dirty="0" smtClean="0"/>
              <a:t>Remember how to calculate molar mass…..</a:t>
            </a:r>
          </a:p>
          <a:p>
            <a:endParaRPr lang="en-US" sz="2000" dirty="0" smtClean="0"/>
          </a:p>
          <a:p>
            <a:r>
              <a:rPr lang="en-US" sz="2000" dirty="0" smtClean="0"/>
              <a:t>1(mass </a:t>
            </a:r>
            <a:r>
              <a:rPr lang="en-US" sz="2000" dirty="0"/>
              <a:t>Mg) + 2(mass of Br) + 8(mass of oxygen) = Mass of Mg(BrO</a:t>
            </a:r>
            <a:r>
              <a:rPr lang="en-US" sz="2000" baseline="-25000" dirty="0"/>
              <a:t>4</a:t>
            </a:r>
            <a:r>
              <a:rPr lang="en-US" sz="2000" dirty="0"/>
              <a:t>)</a:t>
            </a:r>
            <a:r>
              <a:rPr lang="en-US" sz="2000" baseline="-25000" dirty="0"/>
              <a:t>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9317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Warm-up: Making a Sandwich</a:t>
            </a:r>
            <a:endParaRPr lang="en-US" dirty="0"/>
          </a:p>
        </p:txBody>
      </p:sp>
      <p:pic>
        <p:nvPicPr>
          <p:cNvPr id="17412" name="Picture 4" descr="http://wps.prenhall.com/wps/media/objects/439/449969/Media_Portfolio/Chapter_11/FG11_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59" b="56862"/>
          <a:stretch/>
        </p:blipFill>
        <p:spPr bwMode="auto">
          <a:xfrm>
            <a:off x="457200" y="1474470"/>
            <a:ext cx="5941749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ps.prenhall.com/wps/media/objects/439/449969/Media_Portfolio/Chapter_11/FG11_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" t="44535" r="47021" b="7960"/>
          <a:stretch/>
        </p:blipFill>
        <p:spPr bwMode="auto">
          <a:xfrm>
            <a:off x="457200" y="3192780"/>
            <a:ext cx="4848225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ps.prenhall.com/wps/media/objects/439/449969/Media_Portfolio/Chapter_11/FG11_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77" t="44011" r="-8989" b="8484"/>
          <a:stretch/>
        </p:blipFill>
        <p:spPr bwMode="auto">
          <a:xfrm>
            <a:off x="3886199" y="4488180"/>
            <a:ext cx="5643647" cy="137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10200" y="3766066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Many Sandwiches?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490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304800" y="2971800"/>
                <a:ext cx="8382000" cy="3124200"/>
              </a:xfrm>
            </p:spPr>
            <p:txBody>
              <a:bodyPr/>
              <a:lstStyle/>
              <a:p>
                <a:r>
                  <a:rPr lang="en-US" dirty="0" smtClean="0"/>
                  <a:t>Simplify the following fractions.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30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45</m:t>
                        </m:r>
                      </m:den>
                    </m:f>
                  </m:oMath>
                </a14:m>
                <a:r>
                  <a:rPr lang="en-US" sz="3200" dirty="0" smtClean="0"/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28</m:t>
                        </m:r>
                      </m:den>
                    </m:f>
                  </m:oMath>
                </a14:m>
                <a:r>
                  <a:rPr lang="en-US" sz="3200" dirty="0" smtClean="0"/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36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endParaRPr lang="en-US" sz="3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04800" y="2971800"/>
                <a:ext cx="8382000" cy="3124200"/>
              </a:xfrm>
              <a:blipFill rotWithShape="1">
                <a:blip r:embed="rId2"/>
                <a:stretch>
                  <a:fillRect l="-582" t="-1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794" name="Picture 2" descr="http://www.fsusd.org/cms/lib03/CA01001943/Centricity/Domain/743/math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0"/>
            <a:ext cx="38100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79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87363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Empirical Formula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1219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Chemical formula which contains the lowest whole number ratio of atoms</a:t>
            </a:r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838200" y="2743200"/>
            <a:ext cx="7878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/>
              <a:t>Ionic formulas always contain the lowest whole number ratios</a:t>
            </a:r>
          </a:p>
          <a:p>
            <a:r>
              <a:rPr lang="en-US" dirty="0"/>
              <a:t>Covalent compounds do not always contain the lowest whole number ratios</a:t>
            </a:r>
          </a:p>
        </p:txBody>
      </p:sp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990600" y="3657600"/>
            <a:ext cx="7010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000" dirty="0"/>
              <a:t>What is the Empirical Formula of the following compounds?</a:t>
            </a:r>
          </a:p>
        </p:txBody>
      </p:sp>
      <p:sp>
        <p:nvSpPr>
          <p:cNvPr id="11270" name="Text Box 7"/>
          <p:cNvSpPr txBox="1">
            <a:spLocks noChangeArrowheads="1"/>
          </p:cNvSpPr>
          <p:nvPr/>
        </p:nvSpPr>
        <p:spPr bwMode="auto">
          <a:xfrm>
            <a:off x="1524000" y="44196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dirty="0"/>
              <a:t>C</a:t>
            </a:r>
            <a:r>
              <a:rPr lang="en-US" sz="2400" baseline="-25000" dirty="0"/>
              <a:t>6</a:t>
            </a:r>
            <a:r>
              <a:rPr lang="en-US" sz="2400" dirty="0"/>
              <a:t>H</a:t>
            </a:r>
            <a:r>
              <a:rPr lang="en-US" sz="2400" baseline="-25000" dirty="0"/>
              <a:t>12</a:t>
            </a:r>
            <a:r>
              <a:rPr lang="en-US" sz="2400" dirty="0"/>
              <a:t>O</a:t>
            </a:r>
            <a:r>
              <a:rPr lang="en-US" sz="2400" baseline="-25000" dirty="0"/>
              <a:t>6</a:t>
            </a:r>
          </a:p>
        </p:txBody>
      </p:sp>
      <p:sp>
        <p:nvSpPr>
          <p:cNvPr id="11271" name="Text Box 9"/>
          <p:cNvSpPr txBox="1">
            <a:spLocks noChangeArrowheads="1"/>
          </p:cNvSpPr>
          <p:nvPr/>
        </p:nvSpPr>
        <p:spPr bwMode="auto">
          <a:xfrm>
            <a:off x="3962400" y="44958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/>
              <a:t>H</a:t>
            </a:r>
            <a:r>
              <a:rPr lang="en-US" sz="2400" baseline="-25000"/>
              <a:t>2</a:t>
            </a:r>
            <a:r>
              <a:rPr lang="en-US" sz="2400"/>
              <a:t>O</a:t>
            </a:r>
            <a:r>
              <a:rPr lang="en-US" sz="2400" baseline="-25000"/>
              <a:t>2</a:t>
            </a:r>
          </a:p>
        </p:txBody>
      </p:sp>
      <p:sp>
        <p:nvSpPr>
          <p:cNvPr id="11272" name="Text Box 10"/>
          <p:cNvSpPr txBox="1">
            <a:spLocks noChangeArrowheads="1"/>
          </p:cNvSpPr>
          <p:nvPr/>
        </p:nvSpPr>
        <p:spPr bwMode="auto">
          <a:xfrm>
            <a:off x="5867400" y="44196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/>
              <a:t>C</a:t>
            </a:r>
            <a:r>
              <a:rPr lang="en-US" sz="2400" baseline="-25000"/>
              <a:t>3</a:t>
            </a:r>
            <a:r>
              <a:rPr lang="en-US" sz="2400"/>
              <a:t>H</a:t>
            </a:r>
            <a:r>
              <a:rPr lang="en-US" sz="2400" baseline="-25000"/>
              <a:t>9</a:t>
            </a:r>
            <a:r>
              <a:rPr lang="en-US" sz="2400"/>
              <a:t>O</a:t>
            </a:r>
            <a:r>
              <a:rPr lang="en-US" sz="2400" baseline="-2500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4575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Determining the Empirical Formula of a Compound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447800"/>
            <a:ext cx="4038600" cy="990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0707FF"/>
                </a:solidFill>
              </a:rPr>
              <a:t>	</a:t>
            </a:r>
            <a:r>
              <a:rPr lang="en-US" sz="1800" dirty="0" smtClean="0"/>
              <a:t>What is the empirical formula for a compound which contains 25.9% nitrogen and 74.1% oxygen by mass?</a:t>
            </a:r>
            <a:endParaRPr lang="en-US" sz="14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400" dirty="0" smtClean="0"/>
          </a:p>
        </p:txBody>
      </p:sp>
      <p:graphicFrame>
        <p:nvGraphicFramePr>
          <p:cNvPr id="23560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914400" y="3733800"/>
          <a:ext cx="3276600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5" name="Equation" r:id="rId3" imgW="1790700" imgH="457200" progId="Equation.3">
                  <p:embed/>
                </p:oleObj>
              </mc:Choice>
              <mc:Fallback>
                <p:oleObj name="Equation" r:id="rId3" imgW="1790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733800"/>
                        <a:ext cx="3276600" cy="836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457200" y="2514600"/>
            <a:ext cx="3962400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en-US" dirty="0">
                <a:solidFill>
                  <a:srgbClr val="0707FF"/>
                </a:solidFill>
              </a:rPr>
              <a:t>Covert % to mass (if needed)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endParaRPr lang="en-US" dirty="0">
              <a:solidFill>
                <a:srgbClr val="0707FF"/>
              </a:solidFill>
            </a:endParaRP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dirty="0">
                <a:solidFill>
                  <a:srgbClr val="0707FF"/>
                </a:solidFill>
              </a:rPr>
              <a:t>Convert mass to moles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endParaRPr lang="en-US" dirty="0">
              <a:solidFill>
                <a:srgbClr val="0707FF"/>
              </a:solidFill>
            </a:endParaRPr>
          </a:p>
          <a:p>
            <a:pPr>
              <a:spcBef>
                <a:spcPct val="50000"/>
              </a:spcBef>
              <a:buFontTx/>
              <a:buAutoNum type="arabicPeriod"/>
            </a:pPr>
            <a:endParaRPr lang="en-US" dirty="0">
              <a:solidFill>
                <a:srgbClr val="0707FF"/>
              </a:solidFill>
            </a:endParaRP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dirty="0">
                <a:solidFill>
                  <a:srgbClr val="0707FF"/>
                </a:solidFill>
              </a:rPr>
              <a:t>Divide each molar quantity by the lowest number of moles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endParaRPr lang="en-US" dirty="0">
              <a:solidFill>
                <a:srgbClr val="0707FF"/>
              </a:solidFill>
            </a:endParaRP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dirty="0">
                <a:solidFill>
                  <a:srgbClr val="0707FF"/>
                </a:solidFill>
              </a:rPr>
              <a:t>Multiply by the smallest number needed to create a whole number ratio (if needed)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838200" y="2926496"/>
            <a:ext cx="8153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/>
              <a:t>Assume a 100g sample.  In that sample 25.9 g is nitrogen and 74.1g is oxygen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6477000" y="1295400"/>
            <a:ext cx="12890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4000"/>
              <a:t>N</a:t>
            </a:r>
            <a:r>
              <a:rPr lang="en-US" sz="4000" baseline="-25000"/>
              <a:t>x</a:t>
            </a:r>
            <a:r>
              <a:rPr lang="en-US" sz="4000"/>
              <a:t>O</a:t>
            </a:r>
            <a:r>
              <a:rPr lang="en-US" sz="4000" baseline="-25000"/>
              <a:t>y</a:t>
            </a:r>
          </a:p>
        </p:txBody>
      </p:sp>
      <p:graphicFrame>
        <p:nvGraphicFramePr>
          <p:cNvPr id="23562" name="Object 10"/>
          <p:cNvGraphicFramePr>
            <a:graphicFrameLocks noChangeAspect="1"/>
          </p:cNvGraphicFramePr>
          <p:nvPr>
            <p:ph sz="quarter" idx="3"/>
          </p:nvPr>
        </p:nvGraphicFramePr>
        <p:xfrm>
          <a:off x="4267200" y="3733800"/>
          <a:ext cx="3041650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6" name="Equation" r:id="rId5" imgW="1778000" imgH="457200" progId="Equation.3">
                  <p:embed/>
                </p:oleObj>
              </mc:Choice>
              <mc:Fallback>
                <p:oleObj name="Equation" r:id="rId5" imgW="1778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3733800"/>
                        <a:ext cx="3041650" cy="782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7467600" y="3886200"/>
            <a:ext cx="1431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/>
              <a:t>N</a:t>
            </a:r>
            <a:r>
              <a:rPr lang="en-US" sz="2400" baseline="-25000"/>
              <a:t>1.85</a:t>
            </a:r>
            <a:r>
              <a:rPr lang="en-US" sz="2400"/>
              <a:t>O</a:t>
            </a:r>
            <a:r>
              <a:rPr lang="en-US" sz="2400" baseline="-25000"/>
              <a:t>4.63</a:t>
            </a:r>
          </a:p>
        </p:txBody>
      </p:sp>
      <p:graphicFrame>
        <p:nvGraphicFramePr>
          <p:cNvPr id="23566" name="Object 14"/>
          <p:cNvGraphicFramePr>
            <a:graphicFrameLocks noChangeAspect="1"/>
          </p:cNvGraphicFramePr>
          <p:nvPr/>
        </p:nvGraphicFramePr>
        <p:xfrm>
          <a:off x="4495800" y="4648200"/>
          <a:ext cx="167640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7" name="Equation" r:id="rId7" imgW="609336" imgH="342751" progId="Equation.3">
                  <p:embed/>
                </p:oleObj>
              </mc:Choice>
              <mc:Fallback>
                <p:oleObj name="Equation" r:id="rId7" imgW="609336" imgH="34275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4648200"/>
                        <a:ext cx="1676400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6705600" y="4800600"/>
            <a:ext cx="1036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/>
              <a:t>N</a:t>
            </a:r>
            <a:r>
              <a:rPr lang="en-US" sz="2400" baseline="-25000"/>
              <a:t>1</a:t>
            </a:r>
            <a:r>
              <a:rPr lang="en-US" sz="2400"/>
              <a:t>O</a:t>
            </a:r>
            <a:r>
              <a:rPr lang="en-US" sz="2400" baseline="-25000"/>
              <a:t>2.5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4876800" y="5867400"/>
            <a:ext cx="1465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/>
              <a:t>N</a:t>
            </a:r>
            <a:r>
              <a:rPr lang="en-US" sz="2400" baseline="-25000"/>
              <a:t>1x2</a:t>
            </a:r>
            <a:r>
              <a:rPr lang="en-US" sz="2400"/>
              <a:t>O</a:t>
            </a:r>
            <a:r>
              <a:rPr lang="en-US" sz="2400" baseline="-25000"/>
              <a:t>2.5x2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7010400" y="5791200"/>
            <a:ext cx="866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/>
              <a:t>N</a:t>
            </a:r>
            <a:r>
              <a:rPr lang="en-US" sz="2400" baseline="-25000"/>
              <a:t>2</a:t>
            </a:r>
            <a:r>
              <a:rPr lang="en-US" sz="2400"/>
              <a:t>O</a:t>
            </a:r>
            <a:r>
              <a:rPr lang="en-US" sz="2400" baseline="-2500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5795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23559" grpId="0"/>
      <p:bldP spid="23565" grpId="0"/>
      <p:bldP spid="23567" grpId="0"/>
      <p:bldP spid="23568" grpId="0"/>
      <p:bldP spid="2356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>
          <a:xfrm>
            <a:off x="609600" y="1905000"/>
            <a:ext cx="8229600" cy="7734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of the following are empirical formulas?</a:t>
            </a:r>
            <a:endParaRPr lang="en-US" dirty="0" smtClean="0"/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1219200" y="3276600"/>
            <a:ext cx="175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3200"/>
              <a:t>C</a:t>
            </a:r>
            <a:r>
              <a:rPr lang="en-US" sz="3200" baseline="-25000"/>
              <a:t>2</a:t>
            </a:r>
            <a:r>
              <a:rPr lang="en-US" sz="3200"/>
              <a:t>H</a:t>
            </a:r>
            <a:r>
              <a:rPr lang="en-US" sz="3200" baseline="-25000"/>
              <a:t>8</a:t>
            </a:r>
            <a:r>
              <a:rPr lang="en-US" sz="3200"/>
              <a:t>N</a:t>
            </a:r>
            <a:r>
              <a:rPr lang="en-US" sz="3200" baseline="-25000"/>
              <a:t>2</a:t>
            </a: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3581400" y="3276600"/>
            <a:ext cx="1371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3200"/>
              <a:t>H</a:t>
            </a:r>
            <a:r>
              <a:rPr lang="en-US" sz="3200" baseline="-25000"/>
              <a:t>3</a:t>
            </a:r>
            <a:r>
              <a:rPr lang="en-US" sz="3200"/>
              <a:t>PO</a:t>
            </a:r>
            <a:r>
              <a:rPr lang="en-US" sz="3200" baseline="-25000"/>
              <a:t>4</a:t>
            </a:r>
            <a:endParaRPr lang="en-US" baseline="-25000"/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6400800" y="3200400"/>
            <a:ext cx="1219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3200"/>
              <a:t>C</a:t>
            </a:r>
            <a:r>
              <a:rPr lang="en-US" sz="3200" baseline="-25000"/>
              <a:t>2</a:t>
            </a:r>
            <a:r>
              <a:rPr lang="en-US" sz="3200"/>
              <a:t>H</a:t>
            </a:r>
            <a:r>
              <a:rPr lang="en-US" sz="3200" baseline="-25000"/>
              <a:t>8</a:t>
            </a:r>
          </a:p>
        </p:txBody>
      </p:sp>
      <p:sp>
        <p:nvSpPr>
          <p:cNvPr id="13318" name="TextBox 7"/>
          <p:cNvSpPr txBox="1">
            <a:spLocks noChangeArrowheads="1"/>
          </p:cNvSpPr>
          <p:nvPr/>
        </p:nvSpPr>
        <p:spPr bwMode="auto">
          <a:xfrm>
            <a:off x="1524000" y="4495800"/>
            <a:ext cx="1219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3200"/>
              <a:t>CH</a:t>
            </a:r>
            <a:r>
              <a:rPr lang="en-US" sz="3200" baseline="-25000"/>
              <a:t>4</a:t>
            </a:r>
          </a:p>
        </p:txBody>
      </p:sp>
      <p:sp>
        <p:nvSpPr>
          <p:cNvPr id="13319" name="TextBox 8"/>
          <p:cNvSpPr txBox="1">
            <a:spLocks noChangeArrowheads="1"/>
          </p:cNvSpPr>
          <p:nvPr/>
        </p:nvSpPr>
        <p:spPr bwMode="auto">
          <a:xfrm>
            <a:off x="3352800" y="4419600"/>
            <a:ext cx="175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3200"/>
              <a:t>C</a:t>
            </a:r>
            <a:r>
              <a:rPr lang="en-US" sz="3200" baseline="-25000"/>
              <a:t>8</a:t>
            </a:r>
            <a:r>
              <a:rPr lang="en-US" sz="3200"/>
              <a:t>H</a:t>
            </a:r>
            <a:r>
              <a:rPr lang="en-US" sz="3200" baseline="-25000"/>
              <a:t>12</a:t>
            </a:r>
            <a:r>
              <a:rPr lang="en-US" sz="3200"/>
              <a:t>O</a:t>
            </a:r>
            <a:r>
              <a:rPr lang="en-US" sz="3200" baseline="-25000"/>
              <a:t>4</a:t>
            </a:r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6324600" y="4419600"/>
            <a:ext cx="175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3200"/>
              <a:t>Li</a:t>
            </a:r>
            <a:r>
              <a:rPr lang="en-US" sz="3200" baseline="-25000"/>
              <a:t>2</a:t>
            </a:r>
            <a:r>
              <a:rPr lang="en-US" sz="3200"/>
              <a:t>SO</a:t>
            </a:r>
            <a:r>
              <a:rPr lang="en-US" sz="3200" baseline="-25000"/>
              <a:t>4</a:t>
            </a:r>
          </a:p>
        </p:txBody>
      </p:sp>
      <p:sp>
        <p:nvSpPr>
          <p:cNvPr id="10" name="Title 3"/>
          <p:cNvSpPr txBox="1">
            <a:spLocks/>
          </p:cNvSpPr>
          <p:nvPr/>
        </p:nvSpPr>
        <p:spPr>
          <a:xfrm>
            <a:off x="609600" y="381000"/>
            <a:ext cx="8229600" cy="773430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Warm-up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465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Formulas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436546"/>
            <a:ext cx="8256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Many chemicals can have the same empirical formula because atoms can share electrons in many ways.</a:t>
            </a: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405415" y="4515532"/>
                <a:ext cx="114351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  Glucose</a:t>
                </a:r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5415" y="4515532"/>
                <a:ext cx="1143518" cy="646331"/>
              </a:xfrm>
              <a:prstGeom prst="rect">
                <a:avLst/>
              </a:prstGeom>
              <a:blipFill rotWithShape="1">
                <a:blip r:embed="rId2"/>
                <a:stretch>
                  <a:fillRect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4914900" y="4515531"/>
                <a:ext cx="22098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        Acetic Acid</a:t>
                </a:r>
                <a:endParaRPr lang="en-US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900" y="4515531"/>
                <a:ext cx="2209800" cy="646331"/>
              </a:xfrm>
              <a:prstGeom prst="rect">
                <a:avLst/>
              </a:prstGeom>
              <a:blipFill rotWithShape="1">
                <a:blip r:embed="rId3"/>
                <a:stretch>
                  <a:fillRect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818" name="Picture 2" descr="http://2.bp.blogspot.com/-OJxDoTLHi90/Te6rRYe4OBI/AAAAAAAAAek/a-s7o43UvwM/s1600/sugar_856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266" y="2673118"/>
            <a:ext cx="1910903" cy="143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http://scm-l3.technorati.com/11/08/15/49582/HeinzVinegar.jpg?t=20110815175325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8" b="9118"/>
          <a:stretch/>
        </p:blipFill>
        <p:spPr bwMode="auto">
          <a:xfrm>
            <a:off x="4724400" y="2134284"/>
            <a:ext cx="259080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180366" y="5604034"/>
                <a:ext cx="408060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Empirical Formula =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800" b="0" i="0" smtClean="0">
                        <a:latin typeface="Cambria Math"/>
                      </a:rPr>
                      <m:t>O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0366" y="5604034"/>
                <a:ext cx="4080604" cy="523220"/>
              </a:xfrm>
              <a:prstGeom prst="rect">
                <a:avLst/>
              </a:prstGeom>
              <a:blipFill rotWithShape="1">
                <a:blip r:embed="rId8"/>
                <a:stretch>
                  <a:fillRect l="-3139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525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Molecular Problems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914400" y="1295400"/>
            <a:ext cx="77724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800" dirty="0"/>
              <a:t>What is the molecular formula of a compound with an empirical formula of CH</a:t>
            </a:r>
            <a:r>
              <a:rPr lang="en-US" sz="3600" baseline="-25000" dirty="0"/>
              <a:t>2</a:t>
            </a:r>
            <a:r>
              <a:rPr lang="en-US" sz="2800" dirty="0"/>
              <a:t>O and a molecular mass of 90g/</a:t>
            </a:r>
            <a:r>
              <a:rPr lang="en-US" sz="2800" dirty="0" err="1"/>
              <a:t>mol</a:t>
            </a:r>
            <a:r>
              <a:rPr lang="en-US" sz="2800" dirty="0"/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2912402"/>
            <a:ext cx="4114800" cy="3694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en-US" dirty="0">
                <a:latin typeface="Arial" charset="0"/>
              </a:rPr>
              <a:t>Determine the empirical mass</a:t>
            </a:r>
          </a:p>
          <a:p>
            <a:pPr marL="342900" indent="-342900">
              <a:buFontTx/>
              <a:buAutoNum type="arabicPeriod"/>
              <a:defRPr/>
            </a:pPr>
            <a:endParaRPr lang="en-US" dirty="0">
              <a:latin typeface="Arial" charset="0"/>
            </a:endParaRPr>
          </a:p>
          <a:p>
            <a:pPr marL="342900" indent="-342900">
              <a:buFontTx/>
              <a:buAutoNum type="arabicPeriod"/>
              <a:defRPr/>
            </a:pPr>
            <a:endParaRPr lang="en-US" dirty="0">
              <a:latin typeface="Arial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dirty="0">
                <a:latin typeface="Arial" charset="0"/>
              </a:rPr>
              <a:t>Divide the molecular mass by the empirical mass to determine how much larger the mass of the molecule is compared to the empirical formula</a:t>
            </a:r>
          </a:p>
          <a:p>
            <a:pPr marL="342900" indent="-342900">
              <a:buFontTx/>
              <a:buAutoNum type="arabicPeriod"/>
              <a:defRPr/>
            </a:pPr>
            <a:endParaRPr lang="en-US" dirty="0">
              <a:latin typeface="Arial" charset="0"/>
            </a:endParaRPr>
          </a:p>
          <a:p>
            <a:pPr marL="342900" indent="-342900">
              <a:buFontTx/>
              <a:buAutoNum type="arabicPeriod"/>
              <a:defRPr/>
            </a:pPr>
            <a:endParaRPr lang="en-US" dirty="0">
              <a:latin typeface="Arial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dirty="0">
                <a:latin typeface="Arial" charset="0"/>
              </a:rPr>
              <a:t>Multiple the subscripts of each element in the empirical formula by the factor determined in #2</a:t>
            </a:r>
          </a:p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38600" y="2895600"/>
            <a:ext cx="5029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 dirty="0"/>
              <a:t>CH</a:t>
            </a:r>
            <a:r>
              <a:rPr lang="en-US" sz="2400" baseline="-25000" dirty="0"/>
              <a:t>2</a:t>
            </a:r>
            <a:r>
              <a:rPr lang="en-US" sz="2400" dirty="0"/>
              <a:t>O =1(12g)+2(1g)+1(16g) = 30g</a:t>
            </a:r>
          </a:p>
        </p:txBody>
      </p: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19799" y="3817534"/>
            <a:ext cx="1714705" cy="941925"/>
          </a:xfrm>
          <a:prstGeom prst="rect">
            <a:avLst/>
          </a:prstGeom>
          <a:blipFill rotWithShape="1">
            <a:blip r:embed="rId2" cstate="print"/>
            <a:stretch>
              <a:fillRect b="-5161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  <a:latin typeface="Arial" charset="0"/>
              </a:rPr>
              <a:t> 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875213" y="5800725"/>
            <a:ext cx="1978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/>
              <a:t>C</a:t>
            </a:r>
            <a:r>
              <a:rPr lang="en-US" sz="2800" baseline="-25000"/>
              <a:t>1x3</a:t>
            </a:r>
            <a:r>
              <a:rPr lang="en-US" sz="2800"/>
              <a:t>H</a:t>
            </a:r>
            <a:r>
              <a:rPr lang="en-US" sz="3600" baseline="-25000"/>
              <a:t>2x3</a:t>
            </a:r>
            <a:r>
              <a:rPr lang="en-US" sz="2800"/>
              <a:t>O</a:t>
            </a:r>
            <a:r>
              <a:rPr lang="en-US" sz="2800" baseline="-25000"/>
              <a:t>1x3</a:t>
            </a:r>
            <a:endParaRPr lang="en-US" sz="2400" baseline="-2500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348538" y="5740400"/>
            <a:ext cx="14906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3600"/>
              <a:t>C</a:t>
            </a:r>
            <a:r>
              <a:rPr lang="en-US" sz="3600" baseline="-25000"/>
              <a:t>3</a:t>
            </a:r>
            <a:r>
              <a:rPr lang="en-US" sz="3600"/>
              <a:t>H</a:t>
            </a:r>
            <a:r>
              <a:rPr lang="en-US" sz="3600" baseline="-25000"/>
              <a:t>6</a:t>
            </a:r>
            <a:r>
              <a:rPr lang="en-US" sz="3600"/>
              <a:t>O</a:t>
            </a:r>
            <a:r>
              <a:rPr lang="en-US" sz="3600" baseline="-2500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2940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Longer Molecular Problems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762000" y="1557338"/>
            <a:ext cx="6781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AutoNum type="arabicPeriod"/>
            </a:pPr>
            <a:r>
              <a:rPr lang="en-US" sz="2400" dirty="0"/>
              <a:t>Determine the </a:t>
            </a:r>
            <a:r>
              <a:rPr lang="en-US" sz="2400" dirty="0" smtClean="0"/>
              <a:t>empirical </a:t>
            </a:r>
            <a:r>
              <a:rPr lang="en-US" sz="2400" dirty="0"/>
              <a:t>formula</a:t>
            </a:r>
          </a:p>
          <a:p>
            <a:pPr>
              <a:buFontTx/>
              <a:buAutoNum type="arabicPeriod"/>
            </a:pPr>
            <a:r>
              <a:rPr lang="en-US" sz="2400" dirty="0"/>
              <a:t>Given the molecular mass, determine the molecular formula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1066800" y="3276600"/>
            <a:ext cx="5410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 smtClean="0"/>
              <a:t>Determine the molecular formula of a compound that has a mass of 34g and contains 94.1%  oxygen and 5.9% hydrogen by mass.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58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Stoichiometry?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057400"/>
          </a:xfrm>
        </p:spPr>
        <p:txBody>
          <a:bodyPr/>
          <a:lstStyle/>
          <a:p>
            <a:pPr marL="3175" indent="-3175" eaLnBrk="1" hangingPunct="1">
              <a:buFont typeface="Wingdings" pitchFamily="2" charset="2"/>
              <a:buNone/>
            </a:pPr>
            <a:r>
              <a:rPr lang="en-US" dirty="0" smtClean="0"/>
              <a:t>Stoichiometry is the study of quantitative relationships between amounts of reactants used and products formed by a chemical reaction.</a:t>
            </a:r>
          </a:p>
          <a:p>
            <a:pPr marL="3175" indent="-3175" eaLnBrk="1" hangingPunct="1">
              <a:buFont typeface="Wingdings" pitchFamily="2" charset="2"/>
              <a:buNone/>
            </a:pPr>
            <a:endParaRPr lang="en-US" dirty="0" smtClean="0"/>
          </a:p>
          <a:p>
            <a:pPr marL="3175" indent="-3175" eaLnBrk="1" hangingPunct="1">
              <a:buFont typeface="Wingdings" pitchFamily="2" charset="2"/>
              <a:buNone/>
            </a:pPr>
            <a:endParaRPr lang="en-US" dirty="0" smtClean="0"/>
          </a:p>
        </p:txBody>
      </p:sp>
      <p:pic>
        <p:nvPicPr>
          <p:cNvPr id="5124" name="Picture 5" descr="l_product_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76600"/>
            <a:ext cx="27432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5943599"/>
            <a:ext cx="88886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A balanced chemical equation is needed to solve any stoichiometry problem</a:t>
            </a:r>
            <a:endParaRPr lang="en-US" sz="2200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://media3.picsearch.com/is?aZ2JU29j3tIrGqIOLnZBZpZmYZbSTjIqNbPkhUEGTxE&amp;height=1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276600"/>
            <a:ext cx="3274840" cy="243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89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400" dirty="0" smtClean="0"/>
              <a:t>Practical Applications of Stoichiometry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175" indent="-317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In a spacecraft, the carbon dioxide exhaled by astronauts can be removed by its reaction with lithium hydroxide, </a:t>
            </a:r>
            <a:r>
              <a:rPr lang="en-US" sz="2800" dirty="0" err="1" smtClean="0"/>
              <a:t>LiOH</a:t>
            </a:r>
            <a:r>
              <a:rPr lang="en-US" sz="2800" dirty="0" smtClean="0"/>
              <a:t>, according to the following chemical equation.</a:t>
            </a:r>
            <a:br>
              <a:rPr lang="en-US" sz="2800" dirty="0" smtClean="0"/>
            </a:br>
            <a:endParaRPr lang="en-US" sz="2800" dirty="0" smtClean="0"/>
          </a:p>
          <a:p>
            <a:pPr marL="3175" indent="-317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(g) + 2LiOH(s)    </a:t>
            </a:r>
            <a:r>
              <a:rPr lang="en-US" dirty="0" smtClean="0"/>
              <a:t>        Li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(s</a:t>
            </a:r>
            <a:r>
              <a:rPr lang="en-US" dirty="0" smtClean="0"/>
              <a:t>) + H</a:t>
            </a:r>
            <a:r>
              <a:rPr lang="en-US" baseline="-25000" dirty="0" smtClean="0"/>
              <a:t>2</a:t>
            </a:r>
            <a:r>
              <a:rPr lang="en-US" dirty="0" smtClean="0"/>
              <a:t>O(l)</a:t>
            </a:r>
            <a:br>
              <a:rPr lang="en-US" dirty="0" smtClean="0"/>
            </a:br>
            <a:endParaRPr lang="en-US" dirty="0" smtClean="0"/>
          </a:p>
          <a:p>
            <a:pPr marL="3175" indent="-317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How many moles of lithium hydroxide are required to react with 20 </a:t>
            </a:r>
            <a:r>
              <a:rPr lang="en-US" sz="2800" dirty="0" err="1" smtClean="0"/>
              <a:t>mol</a:t>
            </a:r>
            <a:r>
              <a:rPr lang="en-US" sz="2800" dirty="0" smtClean="0"/>
              <a:t> of CO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, the average amount exhaled by a person each day? 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3555023" y="3493477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4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400" dirty="0" smtClean="0"/>
              <a:t>Strategy – Relate everything to the mole</a:t>
            </a:r>
          </a:p>
        </p:txBody>
      </p:sp>
      <p:pic>
        <p:nvPicPr>
          <p:cNvPr id="7171" name="Picture 7" descr="mole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371600"/>
            <a:ext cx="29718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8"/>
          <p:cNvSpPr txBox="1">
            <a:spLocks noChangeArrowheads="1"/>
          </p:cNvSpPr>
          <p:nvPr/>
        </p:nvSpPr>
        <p:spPr bwMode="auto">
          <a:xfrm>
            <a:off x="533400" y="1905000"/>
            <a:ext cx="5410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dirty="0"/>
              <a:t>The mole is the common thread that links reactants to products.</a:t>
            </a:r>
          </a:p>
        </p:txBody>
      </p:sp>
      <p:sp>
        <p:nvSpPr>
          <p:cNvPr id="7173" name="Rectangle 9"/>
          <p:cNvSpPr>
            <a:spLocks noChangeArrowheads="1"/>
          </p:cNvSpPr>
          <p:nvPr/>
        </p:nvSpPr>
        <p:spPr bwMode="auto">
          <a:xfrm>
            <a:off x="838200" y="3657600"/>
            <a:ext cx="78486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CO</a:t>
            </a:r>
            <a:r>
              <a:rPr lang="en-US" sz="2800" baseline="-25000" dirty="0"/>
              <a:t>2</a:t>
            </a:r>
            <a:r>
              <a:rPr lang="en-US" sz="2800" dirty="0"/>
              <a:t>(g) + </a:t>
            </a:r>
            <a:r>
              <a:rPr lang="en-US" sz="2800" dirty="0">
                <a:solidFill>
                  <a:srgbClr val="FF0000"/>
                </a:solidFill>
              </a:rPr>
              <a:t>2</a:t>
            </a:r>
            <a:r>
              <a:rPr lang="en-US" sz="2800" dirty="0"/>
              <a:t>LiOH(s)    </a:t>
            </a:r>
            <a:r>
              <a:rPr lang="en-US" sz="2800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Li</a:t>
            </a:r>
            <a:r>
              <a:rPr lang="en-US" sz="2800" baseline="-25000" dirty="0"/>
              <a:t>2</a:t>
            </a:r>
            <a:r>
              <a:rPr lang="en-US" sz="2800" dirty="0"/>
              <a:t>CO</a:t>
            </a:r>
            <a:r>
              <a:rPr lang="en-US" sz="2800" baseline="-25000" dirty="0"/>
              <a:t>3</a:t>
            </a:r>
            <a:r>
              <a:rPr lang="en-US" sz="2800" dirty="0"/>
              <a:t>(s) + </a:t>
            </a:r>
            <a:r>
              <a:rPr lang="en-US" sz="2800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H</a:t>
            </a:r>
            <a:r>
              <a:rPr lang="en-US" sz="2800" baseline="-25000" dirty="0"/>
              <a:t>2</a:t>
            </a:r>
            <a:r>
              <a:rPr lang="en-US" sz="2800" dirty="0"/>
              <a:t>O(l)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174" name="Line 10"/>
          <p:cNvSpPr>
            <a:spLocks noChangeShapeType="1"/>
          </p:cNvSpPr>
          <p:nvPr/>
        </p:nvSpPr>
        <p:spPr bwMode="auto">
          <a:xfrm>
            <a:off x="3974123" y="3938954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Text Box 11"/>
          <p:cNvSpPr txBox="1">
            <a:spLocks noChangeArrowheads="1"/>
          </p:cNvSpPr>
          <p:nvPr/>
        </p:nvSpPr>
        <p:spPr bwMode="auto">
          <a:xfrm>
            <a:off x="3962400" y="4495800"/>
            <a:ext cx="2286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Mole Ratios</a:t>
            </a:r>
          </a:p>
        </p:txBody>
      </p:sp>
      <p:graphicFrame>
        <p:nvGraphicFramePr>
          <p:cNvPr id="7176" name="Object 12"/>
          <p:cNvGraphicFramePr>
            <a:graphicFrameLocks noChangeAspect="1"/>
          </p:cNvGraphicFramePr>
          <p:nvPr/>
        </p:nvGraphicFramePr>
        <p:xfrm>
          <a:off x="457200" y="5181600"/>
          <a:ext cx="15240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Equation" r:id="rId5" imgW="748975" imgH="393529" progId="Equation.3">
                  <p:embed/>
                </p:oleObj>
              </mc:Choice>
              <mc:Fallback>
                <p:oleObj name="Equation" r:id="rId5" imgW="748975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181600"/>
                        <a:ext cx="15240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7" name="Object 13"/>
          <p:cNvGraphicFramePr>
            <a:graphicFrameLocks noChangeAspect="1"/>
          </p:cNvGraphicFramePr>
          <p:nvPr/>
        </p:nvGraphicFramePr>
        <p:xfrm>
          <a:off x="2057400" y="5181600"/>
          <a:ext cx="1601788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Equation" r:id="rId7" imgW="787400" imgH="431800" progId="Equation.3">
                  <p:embed/>
                </p:oleObj>
              </mc:Choice>
              <mc:Fallback>
                <p:oleObj name="Equation" r:id="rId7" imgW="7874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5181600"/>
                        <a:ext cx="1601788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8" name="Object 14"/>
          <p:cNvGraphicFramePr>
            <a:graphicFrameLocks noChangeAspect="1"/>
          </p:cNvGraphicFramePr>
          <p:nvPr/>
        </p:nvGraphicFramePr>
        <p:xfrm>
          <a:off x="3849688" y="5143500"/>
          <a:ext cx="1292225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" name="Equation" r:id="rId9" imgW="634725" imgH="431613" progId="Equation.3">
                  <p:embed/>
                </p:oleObj>
              </mc:Choice>
              <mc:Fallback>
                <p:oleObj name="Equation" r:id="rId9" imgW="634725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9688" y="5143500"/>
                        <a:ext cx="1292225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9" name="Object 15"/>
          <p:cNvGraphicFramePr>
            <a:graphicFrameLocks noChangeAspect="1"/>
          </p:cNvGraphicFramePr>
          <p:nvPr/>
        </p:nvGraphicFramePr>
        <p:xfrm>
          <a:off x="5219700" y="5143500"/>
          <a:ext cx="1601788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Equation" r:id="rId11" imgW="787400" imgH="431800" progId="Equation.3">
                  <p:embed/>
                </p:oleObj>
              </mc:Choice>
              <mc:Fallback>
                <p:oleObj name="Equation" r:id="rId11" imgW="7874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5143500"/>
                        <a:ext cx="1601788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0" name="Object 16"/>
          <p:cNvGraphicFramePr>
            <a:graphicFrameLocks noChangeAspect="1"/>
          </p:cNvGraphicFramePr>
          <p:nvPr/>
        </p:nvGraphicFramePr>
        <p:xfrm>
          <a:off x="7011988" y="5105400"/>
          <a:ext cx="1522412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Equation" r:id="rId13" imgW="748975" imgH="431613" progId="Equation.3">
                  <p:embed/>
                </p:oleObj>
              </mc:Choice>
              <mc:Fallback>
                <p:oleObj name="Equation" r:id="rId13" imgW="748975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1988" y="5105400"/>
                        <a:ext cx="1522412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936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Mole Super Highway</a:t>
            </a:r>
          </a:p>
        </p:txBody>
      </p:sp>
      <p:pic>
        <p:nvPicPr>
          <p:cNvPr id="4100" name="Picture 4" descr="http://moodleshare.org/pluginfile.php/8845/mod_page/content/1/Stoichiometry/Images/Topic_5/Full_Road_Map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6090966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28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3699" y="4495800"/>
            <a:ext cx="8940716" cy="533400"/>
          </a:xfrm>
        </p:spPr>
        <p:txBody>
          <a:bodyPr>
            <a:normAutofit/>
          </a:bodyPr>
          <a:lstStyle/>
          <a:p>
            <a:pPr marL="61913" indent="-381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How many moles of oxygen are needed to fully combust 1.6 moles of ethane(C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6</a:t>
            </a:r>
            <a:r>
              <a:rPr lang="en-US" sz="2000" dirty="0" smtClean="0"/>
              <a:t>)?</a:t>
            </a:r>
          </a:p>
        </p:txBody>
      </p:sp>
      <p:graphicFrame>
        <p:nvGraphicFramePr>
          <p:cNvPr id="92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3170217"/>
              </p:ext>
            </p:extLst>
          </p:nvPr>
        </p:nvGraphicFramePr>
        <p:xfrm>
          <a:off x="1862714" y="4953000"/>
          <a:ext cx="4978400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4" imgW="2336800" imgH="228600" progId="Equation.3">
                  <p:embed/>
                </p:oleObj>
              </mc:Choice>
              <mc:Fallback>
                <p:oleObj name="Equation" r:id="rId4" imgW="2336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2714" y="4953000"/>
                        <a:ext cx="4978400" cy="48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Practice </a:t>
            </a:r>
            <a:r>
              <a:rPr lang="en-US" dirty="0" smtClean="0"/>
              <a:t>Problems – Mole to Mole</a:t>
            </a:r>
            <a:endParaRPr lang="en-US" dirty="0" smtClean="0"/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373380" y="2514600"/>
            <a:ext cx="87630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How many moles of water are formed when 3.8 moles of Hydrogen react with an excess of Oxygen?</a:t>
            </a:r>
            <a:r>
              <a:rPr lang="en-US" sz="2000" b="0" dirty="0" smtClean="0">
                <a:solidFill>
                  <a:srgbClr val="FF0000"/>
                </a:solidFill>
              </a:rPr>
              <a:t> </a:t>
            </a: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3048000" y="3034743"/>
                <a:ext cx="2607830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</a:pP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2400" b="0" i="1" dirty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2</m:t>
                    </m:r>
                    <m:sSub>
                      <m:sSubPr>
                        <m:ctrlP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</a:rPr>
                  <a:t>O</a:t>
                </a:r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3034743"/>
                <a:ext cx="2607830" cy="387798"/>
              </a:xfrm>
              <a:prstGeom prst="rect">
                <a:avLst/>
              </a:prstGeom>
              <a:blipFill rotWithShape="1">
                <a:blip r:embed="rId6"/>
                <a:stretch>
                  <a:fillRect l="-467" t="-31746" r="-2570" b="-36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4" descr="http://moodleshare.org/pluginfile.php/8845/mod_page/content/1/Stoichiometry/Images/Topic_5/Full_Road_Map.jpg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3" t="44603" r="29567" b="48730"/>
          <a:stretch/>
        </p:blipFill>
        <p:spPr bwMode="auto">
          <a:xfrm>
            <a:off x="2221243" y="1287780"/>
            <a:ext cx="4261343" cy="52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23215" y="1672590"/>
            <a:ext cx="2057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Balanced </a:t>
            </a:r>
          </a:p>
          <a:p>
            <a:pPr algn="ctr"/>
            <a:r>
              <a:rPr lang="en-US" dirty="0" smtClean="0"/>
              <a:t>Chemical Equation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80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43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Felix has six of the same </a:t>
            </a:r>
            <a:r>
              <a:rPr lang="en-US" dirty="0" smtClean="0"/>
              <a:t>Charazard</a:t>
            </a:r>
            <a:r>
              <a:rPr lang="en-US" dirty="0" smtClean="0"/>
              <a:t> cards.  For every 3 </a:t>
            </a:r>
            <a:r>
              <a:rPr lang="en-US" dirty="0" smtClean="0"/>
              <a:t>Charazard</a:t>
            </a:r>
            <a:r>
              <a:rPr lang="en-US" dirty="0" smtClean="0"/>
              <a:t> cards that he trades in, he can get one </a:t>
            </a:r>
            <a:r>
              <a:rPr lang="en-US" dirty="0" smtClean="0"/>
              <a:t>Arcanine</a:t>
            </a:r>
            <a:r>
              <a:rPr lang="en-US" dirty="0" smtClean="0"/>
              <a:t> cards.  Each </a:t>
            </a:r>
            <a:r>
              <a:rPr lang="en-US" dirty="0" smtClean="0"/>
              <a:t>Arcanine</a:t>
            </a:r>
            <a:r>
              <a:rPr lang="en-US" dirty="0" smtClean="0"/>
              <a:t> card is valued at $2.50.  How much money can Felix make from a trade if he trades in all of his </a:t>
            </a:r>
            <a:r>
              <a:rPr lang="en-US" dirty="0" smtClean="0"/>
              <a:t>Charazard</a:t>
            </a:r>
            <a:r>
              <a:rPr lang="en-US" dirty="0" smtClean="0"/>
              <a:t> cards?</a:t>
            </a:r>
            <a:endParaRPr lang="en-US" dirty="0"/>
          </a:p>
        </p:txBody>
      </p:sp>
      <p:pic>
        <p:nvPicPr>
          <p:cNvPr id="29700" name="Picture 4" descr="http://2.bp.blogspot.com/-ygZYrvphUR8/TWU-81X25ZI/AAAAAAAAAE8/vqUpY45s5qM/s1600/425Pokemon_Charizard_Holofoil_Trading_Card_%255BFree_Shipping%255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75" y="4012138"/>
            <a:ext cx="1677751" cy="225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" y="4724400"/>
            <a:ext cx="571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3                           1</a:t>
            </a:r>
            <a:endParaRPr lang="en-US" sz="4800" dirty="0"/>
          </a:p>
        </p:txBody>
      </p:sp>
      <p:pic>
        <p:nvPicPr>
          <p:cNvPr id="29702" name="Picture 6" descr="http://www.wallpaperbeautiful.com/thumbnails/detail/20121123/pokemon%20arcanine%20pokemon%20cards%201466x2103%20wallpaper_wallpaperbeautiful_4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990" y="4012138"/>
            <a:ext cx="1566886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276600" y="5219803"/>
            <a:ext cx="20574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216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284" y="4572000"/>
            <a:ext cx="8940716" cy="533400"/>
          </a:xfrm>
        </p:spPr>
        <p:txBody>
          <a:bodyPr>
            <a:normAutofit/>
          </a:bodyPr>
          <a:lstStyle/>
          <a:p>
            <a:pPr marL="61913" indent="-381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How many moles of oxygen are needed to produce 15.6g of carbon dioxide?</a:t>
            </a:r>
            <a:endParaRPr lang="en-US" sz="2000" dirty="0" smtClean="0"/>
          </a:p>
        </p:txBody>
      </p:sp>
      <p:graphicFrame>
        <p:nvGraphicFramePr>
          <p:cNvPr id="92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7073585"/>
              </p:ext>
            </p:extLst>
          </p:nvPr>
        </p:nvGraphicFramePr>
        <p:xfrm>
          <a:off x="2286000" y="4953000"/>
          <a:ext cx="425823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" name="Equation" r:id="rId4" imgW="1358640" imgH="177480" progId="Equation.3">
                  <p:embed/>
                </p:oleObj>
              </mc:Choice>
              <mc:Fallback>
                <p:oleObj name="Equation" r:id="rId4" imgW="13586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953000"/>
                        <a:ext cx="4258235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Practice </a:t>
            </a:r>
            <a:r>
              <a:rPr lang="en-US" dirty="0" smtClean="0"/>
              <a:t>Problems – Mole to Mass</a:t>
            </a:r>
            <a:endParaRPr lang="en-US" dirty="0" smtClean="0"/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152400" y="2644140"/>
            <a:ext cx="87630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How many </a:t>
            </a:r>
            <a:r>
              <a:rPr lang="en-US" sz="2000" dirty="0" smtClean="0"/>
              <a:t>grams </a:t>
            </a:r>
            <a:r>
              <a:rPr lang="en-US" sz="2000" dirty="0"/>
              <a:t>of water are formed when </a:t>
            </a:r>
            <a:r>
              <a:rPr lang="en-US" sz="2000" dirty="0" smtClean="0"/>
              <a:t>4.5 </a:t>
            </a:r>
            <a:r>
              <a:rPr lang="en-US" sz="2000" dirty="0"/>
              <a:t>moles of </a:t>
            </a:r>
            <a:r>
              <a:rPr lang="en-US" sz="2000" dirty="0" smtClean="0"/>
              <a:t>oxygen </a:t>
            </a:r>
            <a:r>
              <a:rPr lang="en-US" sz="2000" dirty="0"/>
              <a:t>react with an excess of </a:t>
            </a:r>
            <a:r>
              <a:rPr lang="en-US" sz="2000" dirty="0" smtClean="0"/>
              <a:t>hydrogen?</a:t>
            </a:r>
            <a:r>
              <a:rPr lang="en-US" sz="2000" b="0" dirty="0" smtClean="0">
                <a:solidFill>
                  <a:srgbClr val="FF0000"/>
                </a:solidFill>
              </a:rPr>
              <a:t> </a:t>
            </a: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3229985" y="3048000"/>
                <a:ext cx="2607830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</a:pP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→2</m:t>
                    </m:r>
                    <m:sSub>
                      <m:sSubPr>
                        <m:ctrlP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O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985" y="3048000"/>
                <a:ext cx="2607830" cy="387798"/>
              </a:xfrm>
              <a:prstGeom prst="rect">
                <a:avLst/>
              </a:prstGeom>
              <a:blipFill rotWithShape="1">
                <a:blip r:embed="rId6"/>
                <a:stretch>
                  <a:fillRect l="-701" t="-31250" r="-257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685800" y="1219200"/>
            <a:ext cx="6090966" cy="1524000"/>
            <a:chOff x="1488417" y="1204690"/>
            <a:chExt cx="6090966" cy="1524000"/>
          </a:xfrm>
        </p:grpSpPr>
        <p:grpSp>
          <p:nvGrpSpPr>
            <p:cNvPr id="4" name="Group 3"/>
            <p:cNvGrpSpPr/>
            <p:nvPr/>
          </p:nvGrpSpPr>
          <p:grpSpPr>
            <a:xfrm>
              <a:off x="1488417" y="1204690"/>
              <a:ext cx="6090966" cy="1524000"/>
              <a:chOff x="1488417" y="1143000"/>
              <a:chExt cx="6090966" cy="1524000"/>
            </a:xfrm>
          </p:grpSpPr>
          <p:pic>
            <p:nvPicPr>
              <p:cNvPr id="7" name="Picture 4" descr="http://moodleshare.org/pluginfile.php/8845/mod_page/content/1/Stoichiometry/Images/Topic_5/Full_Road_Map.jpg">
                <a:hlinkClick r:id="rId7"/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5763" b="38968"/>
              <a:stretch/>
            </p:blipFill>
            <p:spPr bwMode="auto">
              <a:xfrm>
                <a:off x="1488417" y="1295400"/>
                <a:ext cx="6090966" cy="12130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3203315" y="1230630"/>
                <a:ext cx="762000" cy="533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971800" y="2057400"/>
                <a:ext cx="844030" cy="609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075815" y="1143000"/>
                <a:ext cx="762000" cy="6210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456815" y="2057400"/>
                <a:ext cx="762000" cy="533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1600200" y="1292320"/>
              <a:ext cx="1603115" cy="10934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2498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218</TotalTime>
  <Words>987</Words>
  <Application>Microsoft Office PowerPoint</Application>
  <PresentationFormat>On-screen Show (4:3)</PresentationFormat>
  <Paragraphs>157</Paragraphs>
  <Slides>26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Origin</vt:lpstr>
      <vt:lpstr>Microsoft Equation 3.0</vt:lpstr>
      <vt:lpstr>Chapter 12 Chemical Quantities </vt:lpstr>
      <vt:lpstr>Warm-up: Making a Sandwich</vt:lpstr>
      <vt:lpstr>What is Stoichiometry?</vt:lpstr>
      <vt:lpstr>Practical Applications of Stoichiometry</vt:lpstr>
      <vt:lpstr>Strategy – Relate everything to the mole</vt:lpstr>
      <vt:lpstr>The Mole Super Highway</vt:lpstr>
      <vt:lpstr>Practice Problems – Mole to Mole</vt:lpstr>
      <vt:lpstr>Warm-up</vt:lpstr>
      <vt:lpstr>Practice Problems – Mole to Mass</vt:lpstr>
      <vt:lpstr>Practice Problems – Mass to Mass</vt:lpstr>
      <vt:lpstr>Warm-up</vt:lpstr>
      <vt:lpstr>Practice Problems – Volume at STP</vt:lpstr>
      <vt:lpstr>Solving for Volume without STP Conditions</vt:lpstr>
      <vt:lpstr>Practice Problems – Ideal Gas Law</vt:lpstr>
      <vt:lpstr>Warm-up</vt:lpstr>
      <vt:lpstr>Percent Yield</vt:lpstr>
      <vt:lpstr>Practice Problem - Percent Yield </vt:lpstr>
      <vt:lpstr>Warm-up</vt:lpstr>
      <vt:lpstr>Percent Composition by Mass</vt:lpstr>
      <vt:lpstr>Warm-up</vt:lpstr>
      <vt:lpstr>Empirical Formula</vt:lpstr>
      <vt:lpstr>Determining the Empirical Formula of a Compound</vt:lpstr>
      <vt:lpstr>Which of the following are empirical formulas?</vt:lpstr>
      <vt:lpstr>Molecular Formulas</vt:lpstr>
      <vt:lpstr>Simple Molecular Problems</vt:lpstr>
      <vt:lpstr>Longer Molecular Problems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 Chemical Quantities</dc:title>
  <dc:creator>Dawn</dc:creator>
  <cp:lastModifiedBy>Dawn</cp:lastModifiedBy>
  <cp:revision>20</cp:revision>
  <dcterms:created xsi:type="dcterms:W3CDTF">2013-05-05T23:52:08Z</dcterms:created>
  <dcterms:modified xsi:type="dcterms:W3CDTF">2013-05-06T03:30:55Z</dcterms:modified>
</cp:coreProperties>
</file>